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0" autoAdjust="0"/>
  </p:normalViewPr>
  <p:slideViewPr>
    <p:cSldViewPr>
      <p:cViewPr varScale="1">
        <p:scale>
          <a:sx n="84" d="100"/>
          <a:sy n="84" d="100"/>
        </p:scale>
        <p:origin x="150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1214422"/>
            <a:ext cx="7772400" cy="1470025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Дислексия.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Виды дислексии. Коррекция. 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4437112"/>
            <a:ext cx="6996814" cy="1752600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МАОУ Богандинская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С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ОШ № 2</a:t>
            </a:r>
          </a:p>
          <a:p>
            <a:pPr algn="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Учитель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- логопед</a:t>
            </a:r>
          </a:p>
          <a:p>
            <a:pPr algn="r"/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</a:rPr>
              <a:t>М.А.Вятчинина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Семантическая дислексия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3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Дети с семантической дислексией затрудняются в выполнении следующих заданий: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а</a:t>
            </a:r>
            <a:r>
              <a:rPr lang="ru-RU" dirty="0"/>
              <a:t>) слитно произнести слова, предъявленные в виде последовательно произнесенных изолированных звуков с короткой паузой между ними </a:t>
            </a:r>
            <a:r>
              <a:rPr lang="ru-RU" i="1" dirty="0"/>
              <a:t>(л, у, ж, </a:t>
            </a:r>
            <a:r>
              <a:rPr lang="ru-RU" dirty="0"/>
              <a:t>а);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б</a:t>
            </a:r>
            <a:r>
              <a:rPr lang="ru-RU" dirty="0"/>
              <a:t>) воспроизвести слова и предложения, предъявленные по слогам </a:t>
            </a:r>
            <a:r>
              <a:rPr lang="ru-RU" i="1" dirty="0"/>
              <a:t>(де-</a:t>
            </a:r>
            <a:r>
              <a:rPr lang="ru-RU" i="1" dirty="0" err="1"/>
              <a:t>воч</a:t>
            </a:r>
            <a:r>
              <a:rPr lang="ru-RU" i="1" dirty="0"/>
              <a:t>-ка со-би-</a:t>
            </a:r>
            <a:r>
              <a:rPr lang="ru-RU" i="1" dirty="0" err="1"/>
              <a:t>ра</a:t>
            </a:r>
            <a:r>
              <a:rPr lang="ru-RU" i="1" dirty="0"/>
              <a:t>-</a:t>
            </a:r>
            <a:r>
              <a:rPr lang="ru-RU" i="1" dirty="0" err="1"/>
              <a:t>ет</a:t>
            </a:r>
            <a:r>
              <a:rPr lang="ru-RU" i="1" dirty="0"/>
              <a:t> </a:t>
            </a:r>
            <a:r>
              <a:rPr lang="ru-RU" i="1" dirty="0" err="1"/>
              <a:t>цве</a:t>
            </a:r>
            <a:r>
              <a:rPr lang="ru-RU" i="1" dirty="0"/>
              <a:t>-ты</a:t>
            </a:r>
            <a:r>
              <a:rPr lang="ru-RU" i="1" dirty="0" smtClean="0"/>
              <a:t>).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Нарушение понимания прочитанных предложений обусловлено несформированностью представлений о синтаксических связях слов в предложении. При этом в процессе чтения слова воспринимаются изолированно, вне связи с другими словами предложения.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13971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Аграмматическая дислексия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3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54461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Аграмматическая дислексия</a:t>
            </a:r>
            <a:r>
              <a:rPr lang="ru-RU" b="1" dirty="0"/>
              <a:t> </a:t>
            </a:r>
            <a:endParaRPr lang="ru-RU" b="1" dirty="0" smtClean="0"/>
          </a:p>
          <a:p>
            <a:pPr marL="0" indent="0">
              <a:buNone/>
            </a:pPr>
            <a:r>
              <a:rPr lang="ru-RU" dirty="0" smtClean="0"/>
              <a:t>Причина - недоразвитие </a:t>
            </a:r>
            <a:r>
              <a:rPr lang="ru-RU" dirty="0"/>
              <a:t>грамматического строя речи, морфологических, и синтаксических обобщений.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Ошибки: </a:t>
            </a:r>
          </a:p>
          <a:p>
            <a:pPr marL="0" indent="0">
              <a:buNone/>
            </a:pPr>
            <a:r>
              <a:rPr lang="ru-RU" dirty="0" smtClean="0"/>
              <a:t>- изменение </a:t>
            </a:r>
            <a:r>
              <a:rPr lang="ru-RU" dirty="0"/>
              <a:t>падежных окончаний и числа существительных («из-под листьях», «у товарищах», «кошка» — «кошки»);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- неправильное </a:t>
            </a:r>
            <a:r>
              <a:rPr lang="ru-RU" dirty="0"/>
              <a:t>согласование в роде, числе и падеже существительного и прилагательного («сказка интересное», «детей веселую»);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- неправильное изменение </a:t>
            </a:r>
            <a:r>
              <a:rPr lang="ru-RU" dirty="0"/>
              <a:t>числа местоимения («все» — «весь»);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неправильное </a:t>
            </a:r>
            <a:r>
              <a:rPr lang="ru-RU" dirty="0"/>
              <a:t>употребление родовых окончаний местоимений («такая город», «ракета наш»);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- изменение </a:t>
            </a:r>
            <a:r>
              <a:rPr lang="ru-RU" dirty="0"/>
              <a:t>окончаний глаголов 3-го лица прошедшего времени («это был страна», «ветер промчалась»), а также формы времени и вида («влетел» — «влетал», «видит» — «видел»).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34813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Мнестическая дислексия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3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54461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Мнестическая дислексия</a:t>
            </a:r>
            <a:r>
              <a:rPr lang="ru-RU" b="1" dirty="0"/>
              <a:t> 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Причина</a:t>
            </a:r>
            <a:r>
              <a:rPr lang="ru-RU" b="1" dirty="0" smtClean="0"/>
              <a:t> - </a:t>
            </a:r>
            <a:r>
              <a:rPr lang="ru-RU" dirty="0" smtClean="0"/>
              <a:t>нарушение процесса </a:t>
            </a:r>
            <a:r>
              <a:rPr lang="ru-RU" dirty="0"/>
              <a:t>установления </a:t>
            </a:r>
            <a:r>
              <a:rPr lang="ru-RU" dirty="0" smtClean="0"/>
              <a:t>связи </a:t>
            </a:r>
            <a:r>
              <a:rPr lang="ru-RU" dirty="0"/>
              <a:t>между звуком и буквой и нарушением речевой памяти. 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Ошибки</a:t>
            </a:r>
            <a:r>
              <a:rPr lang="ru-RU" dirty="0" smtClean="0"/>
              <a:t> - трудности </a:t>
            </a:r>
            <a:r>
              <a:rPr lang="ru-RU" dirty="0"/>
              <a:t>усвоения букв, </a:t>
            </a:r>
            <a:r>
              <a:rPr lang="ru-RU" dirty="0" smtClean="0"/>
              <a:t> недифференцированные замены букв.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Дети не могут воспроизвести в определенной последовательности ряд из 3—5 звуков или слов, а если и воспроизводят, то нарушают порядок их следования, сокращают количество, пропускают звуки, слова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Нарушение ассоциации между зрительным образом буквы и </a:t>
            </a:r>
            <a:r>
              <a:rPr lang="ru-RU" dirty="0" err="1"/>
              <a:t>слухо</a:t>
            </a:r>
            <a:r>
              <a:rPr lang="ru-RU" dirty="0"/>
              <a:t>-произносительным образом звука особенно ярко проявляется на этапе овладения звуко-буквенными обозначениями.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115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Оптическая дислексия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3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61662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Оптическая дислексия</a:t>
            </a:r>
            <a:r>
              <a:rPr lang="ru-RU" b="1" dirty="0" smtClean="0"/>
              <a:t> </a:t>
            </a:r>
          </a:p>
          <a:p>
            <a:pPr marL="0" indent="0">
              <a:buNone/>
            </a:pPr>
            <a:r>
              <a:rPr lang="ru-RU" b="1" dirty="0" smtClean="0"/>
              <a:t>Причина - </a:t>
            </a:r>
            <a:r>
              <a:rPr lang="ru-RU" dirty="0" smtClean="0"/>
              <a:t>нерасчлененность </a:t>
            </a:r>
            <a:r>
              <a:rPr lang="ru-RU" dirty="0"/>
              <a:t>зрительного восприятия форм, с недифференцированностью представлений о сходных формах, с недоразвитием оптико-пространственного восприятия и оптико-пространственных представлений, а также с нарушением зрительного </a:t>
            </a:r>
            <a:r>
              <a:rPr lang="ru-RU" dirty="0" err="1"/>
              <a:t>гнозиса</a:t>
            </a:r>
            <a:r>
              <a:rPr lang="ru-RU" dirty="0"/>
              <a:t>, зрительного анализа и синтеза.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Ошибки</a:t>
            </a:r>
            <a:r>
              <a:rPr lang="ru-RU" dirty="0" smtClean="0"/>
              <a:t> - трудности </a:t>
            </a:r>
            <a:r>
              <a:rPr lang="ru-RU" dirty="0"/>
              <a:t>усвоения </a:t>
            </a:r>
            <a:r>
              <a:rPr lang="ru-RU" dirty="0" smtClean="0"/>
              <a:t>букв и </a:t>
            </a:r>
            <a:r>
              <a:rPr lang="ru-RU" dirty="0"/>
              <a:t>в смешениях сходных графических букв и их взаимных заменах. Смешиваются и </a:t>
            </a:r>
            <a:r>
              <a:rPr lang="ru-RU" dirty="0" err="1"/>
              <a:t>взаимозаменяются</a:t>
            </a:r>
            <a:r>
              <a:rPr lang="ru-RU" dirty="0"/>
              <a:t> буквы, как отличающиеся дополнительными элементами (Л — Д, 3 — В), так и состоящие из одинаковых элементов, но различно расположенные в пространстве (Т — Г, Ь — Р, Н — П — И). </a:t>
            </a:r>
          </a:p>
        </p:txBody>
      </p:sp>
    </p:spTree>
    <p:extLst>
      <p:ext uri="{BB962C8B-B14F-4D97-AF65-F5344CB8AC3E}">
        <p14:creationId xmlns:p14="http://schemas.microsoft.com/office/powerpoint/2010/main" val="32325943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Оптическая дислексия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3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Дети с  трудом узнают буквы, написанные </a:t>
            </a:r>
            <a:r>
              <a:rPr lang="ru-RU" dirty="0"/>
              <a:t>одна над другою, </a:t>
            </a:r>
            <a:r>
              <a:rPr lang="ru-RU" dirty="0" smtClean="0"/>
              <a:t>не </a:t>
            </a:r>
            <a:r>
              <a:rPr lang="ru-RU" dirty="0"/>
              <a:t>могут отличить правильную букву от неправильной, плохо конструируют знакомые буквы, не справляются с добавлением недостающих элементов буквы и преобразованием одной в другую (например, из буквы Р сделать букву В, из буквы П сделать букву </a:t>
            </a:r>
            <a:r>
              <a:rPr lang="ru-RU" b="1" dirty="0"/>
              <a:t>Н).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82580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Тактильная дислексия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3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Тактильная дислексия </a:t>
            </a:r>
            <a:r>
              <a:rPr lang="ru-RU" dirty="0" smtClean="0"/>
              <a:t>– у слепых детей при освоении шрифта Брайля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49831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844" y="53752"/>
            <a:ext cx="8229600" cy="1143000"/>
          </a:xfrm>
        </p:spPr>
        <p:txBody>
          <a:bodyPr/>
          <a:lstStyle/>
          <a:p>
            <a:r>
              <a:rPr lang="ru-RU" dirty="0" smtClean="0"/>
              <a:t>Игры и задания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Формирование любви к чтению, к книге.</a:t>
            </a:r>
          </a:p>
          <a:p>
            <a:r>
              <a:rPr lang="ru-RU" dirty="0" smtClean="0"/>
              <a:t>Развитие памяти (зрительной, слуховой, двигательной), развитие зрительного и слухового восприятия, развитие мышления, обогащение словаря, развитие связной речи</a:t>
            </a:r>
          </a:p>
          <a:p>
            <a:r>
              <a:rPr lang="ru-RU" dirty="0" smtClean="0"/>
              <a:t>Составление слова из начальных букв (по картинкам)</a:t>
            </a:r>
          </a:p>
          <a:p>
            <a:r>
              <a:rPr lang="ru-RU" dirty="0" smtClean="0"/>
              <a:t>Найди (придумай) слова со звуком </a:t>
            </a:r>
            <a:r>
              <a:rPr lang="en-US" dirty="0" smtClean="0"/>
              <a:t>[</a:t>
            </a:r>
            <a:r>
              <a:rPr lang="ru-RU" dirty="0" smtClean="0"/>
              <a:t>а</a:t>
            </a:r>
            <a:r>
              <a:rPr lang="en-US" dirty="0" smtClean="0"/>
              <a:t>]</a:t>
            </a:r>
            <a:endParaRPr lang="ru-RU" dirty="0" smtClean="0"/>
          </a:p>
          <a:p>
            <a:r>
              <a:rPr lang="ru-RU" dirty="0" smtClean="0"/>
              <a:t>Письмо по памяти (слово, словосочетание, предложение). Ребенок должен прочитать слово, а потом записать его по памяти</a:t>
            </a:r>
          </a:p>
          <a:p>
            <a:r>
              <a:rPr lang="ru-RU" dirty="0" smtClean="0"/>
              <a:t>Составь слово из набора слогов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06982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Игры и задания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7260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Раздели предложения на слова.</a:t>
            </a:r>
          </a:p>
          <a:p>
            <a:pPr marL="0" indent="0">
              <a:buNone/>
            </a:pPr>
            <a:r>
              <a:rPr lang="ru-RU" dirty="0" err="1"/>
              <a:t>я</a:t>
            </a:r>
            <a:r>
              <a:rPr lang="ru-RU" smtClean="0"/>
              <a:t>идугулять.мнекупиликрасивуюкуклу</a:t>
            </a:r>
            <a:r>
              <a:rPr lang="ru-RU" dirty="0" smtClean="0"/>
              <a:t>.</a:t>
            </a:r>
          </a:p>
          <a:p>
            <a:r>
              <a:rPr lang="ru-RU" dirty="0" smtClean="0"/>
              <a:t>«Города»</a:t>
            </a:r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/>
              <a:t>При устранении дислексии необходимо учитывать, что дислексия </a:t>
            </a:r>
            <a:r>
              <a:rPr lang="ru-RU" dirty="0" smtClean="0"/>
              <a:t>не является </a:t>
            </a:r>
            <a:r>
              <a:rPr lang="ru-RU" dirty="0"/>
              <a:t>изолированным нарушением. Механизмы, вызывающие </a:t>
            </a:r>
            <a:r>
              <a:rPr lang="ru-RU" dirty="0" smtClean="0"/>
              <a:t>ее, обуславливают </a:t>
            </a:r>
            <a:r>
              <a:rPr lang="ru-RU" dirty="0"/>
              <a:t>нарушения как устной так и письменной речи.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Поэтому преодоление </a:t>
            </a:r>
            <a:r>
              <a:rPr lang="ru-RU" dirty="0"/>
              <a:t>этого недостатка может быть успешным </a:t>
            </a:r>
            <a:r>
              <a:rPr lang="ru-RU" dirty="0" smtClean="0"/>
              <a:t>при комплексном </a:t>
            </a:r>
            <a:r>
              <a:rPr lang="ru-RU" dirty="0"/>
              <a:t>воздействии на весь комплекс речевых и </a:t>
            </a:r>
            <a:r>
              <a:rPr lang="ru-RU" dirty="0" smtClean="0"/>
              <a:t>психических нарушений.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Работу с ребенком должны вести в комплексе логопеды,</a:t>
            </a:r>
          </a:p>
          <a:p>
            <a:pPr marL="0" indent="0">
              <a:buNone/>
            </a:pPr>
            <a:r>
              <a:rPr lang="ru-RU" dirty="0"/>
              <a:t>психологи, учителя, медицинские работники и родители.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6261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7672366" cy="55155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Дислексия </a:t>
            </a:r>
            <a:b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</a:b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034" y="908720"/>
            <a:ext cx="8229600" cy="5328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Р</a:t>
            </a:r>
            <a:r>
              <a:rPr lang="ru-RU" b="1" dirty="0" smtClean="0"/>
              <a:t>ечь</a:t>
            </a:r>
            <a:r>
              <a:rPr lang="ru-RU" dirty="0" smtClean="0"/>
              <a:t> – устная и письменная.</a:t>
            </a:r>
          </a:p>
          <a:p>
            <a:pPr marL="0" indent="0">
              <a:buNone/>
            </a:pPr>
            <a:r>
              <a:rPr lang="ru-RU" b="1" dirty="0" smtClean="0"/>
              <a:t>Устная речь </a:t>
            </a:r>
            <a:r>
              <a:rPr lang="ru-RU" dirty="0" smtClean="0"/>
              <a:t>– говорение, слушание.</a:t>
            </a:r>
          </a:p>
          <a:p>
            <a:pPr marL="0" indent="0">
              <a:buNone/>
            </a:pPr>
            <a:r>
              <a:rPr lang="ru-RU" b="1" dirty="0" smtClean="0"/>
              <a:t>Письменная речь </a:t>
            </a:r>
            <a:r>
              <a:rPr lang="ru-RU" dirty="0" smtClean="0"/>
              <a:t>– письмо, чтение.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Дислексия</a:t>
            </a:r>
            <a:r>
              <a:rPr lang="ru-RU" dirty="0" smtClean="0"/>
              <a:t> – нарушение формирования процесса чтения.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Дисграфия</a:t>
            </a:r>
            <a:r>
              <a:rPr lang="ru-RU" dirty="0" smtClean="0"/>
              <a:t> -  нарушение формирования процесса письма.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ЧТЕНИЕ - ПИСЬМО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Дислексия </a:t>
            </a:r>
            <a:br>
              <a:rPr lang="ru-RU" b="1" dirty="0">
                <a:solidFill>
                  <a:schemeClr val="accent3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Классификация дислексии</a:t>
            </a:r>
            <a:endParaRPr lang="ru-RU" dirty="0">
              <a:solidFill>
                <a:srgbClr val="FF0000"/>
              </a:solidFill>
            </a:endParaRPr>
          </a:p>
          <a:p>
            <a:pPr lvl="0"/>
            <a:r>
              <a:rPr lang="ru-RU" dirty="0"/>
              <a:t>Фонематическая дислексия</a:t>
            </a:r>
          </a:p>
          <a:p>
            <a:pPr lvl="0"/>
            <a:r>
              <a:rPr lang="ru-RU" dirty="0"/>
              <a:t>Семантическая дислексия</a:t>
            </a:r>
          </a:p>
          <a:p>
            <a:pPr lvl="0"/>
            <a:r>
              <a:rPr lang="ru-RU" dirty="0"/>
              <a:t>Аграмматическая дислексия</a:t>
            </a:r>
          </a:p>
          <a:p>
            <a:pPr lvl="0"/>
            <a:r>
              <a:rPr lang="ru-RU" dirty="0"/>
              <a:t>Мнестическая дислексия</a:t>
            </a:r>
          </a:p>
          <a:p>
            <a:pPr lvl="0"/>
            <a:r>
              <a:rPr lang="ru-RU" dirty="0"/>
              <a:t>Оптическая дислексия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3995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Дислексия </a:t>
            </a:r>
            <a:br>
              <a:rPr lang="ru-RU" b="1" dirty="0">
                <a:solidFill>
                  <a:schemeClr val="accent3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Фонематическая дислексия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- это специфическое нарушение процесса чтения, которое появляется из-за проблем с высшими психическими функциями (ВПФ) — памятью, мышлением, речью, вниманием. Ключевая особенность — ошибки носят устойчивый, повторяющийся характер.</a:t>
            </a:r>
          </a:p>
          <a:p>
            <a:r>
              <a:rPr lang="ru-RU" dirty="0"/>
              <a:t>Причина – </a:t>
            </a:r>
            <a:r>
              <a:rPr lang="ru-RU" dirty="0">
                <a:solidFill>
                  <a:srgbClr val="FF0000"/>
                </a:solidFill>
              </a:rPr>
              <a:t>нарушение фонематического восприятия.</a:t>
            </a:r>
          </a:p>
          <a:p>
            <a:r>
              <a:rPr lang="ru-RU" dirty="0"/>
              <a:t>Признак – </a:t>
            </a:r>
            <a:r>
              <a:rPr lang="ru-RU" dirty="0">
                <a:solidFill>
                  <a:srgbClr val="FF0000"/>
                </a:solidFill>
              </a:rPr>
              <a:t>замены и смешения фонетически сходных звуков</a:t>
            </a:r>
            <a:r>
              <a:rPr lang="ru-RU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dirty="0"/>
              <a:t>Основа проблемы – </a:t>
            </a:r>
            <a:r>
              <a:rPr lang="ru-RU" dirty="0">
                <a:solidFill>
                  <a:srgbClr val="FF0000"/>
                </a:solidFill>
              </a:rPr>
              <a:t>это нарушение фонематического слуха</a:t>
            </a:r>
            <a:r>
              <a:rPr lang="ru-RU" dirty="0"/>
              <a:t>. В дошкольном возрасте ребенок не усвоил звуковую систему, он не различает звуки, близкие по звучанию ([С]-[Ц], [Ш]-[Ж]). Пример искаженного восприятия: «таскали — </a:t>
            </a:r>
            <a:r>
              <a:rPr lang="ru-RU" dirty="0" err="1"/>
              <a:t>даскали</a:t>
            </a:r>
            <a:r>
              <a:rPr lang="ru-RU" dirty="0"/>
              <a:t>», «яйцо — </a:t>
            </a:r>
            <a:r>
              <a:rPr lang="ru-RU" dirty="0" err="1"/>
              <a:t>яйсо</a:t>
            </a:r>
            <a:r>
              <a:rPr lang="ru-RU" dirty="0" smtClean="0"/>
              <a:t>».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/>
              <a:t>Профилактика дислексии – развитие устной речи, речевого слуха и ВПФ.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4217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Фонематическая дислексия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3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dirty="0"/>
              <a:t>Выделяют еще одну форму фонематической дислексии. При ней у школьника </a:t>
            </a:r>
            <a:r>
              <a:rPr lang="ru-RU" dirty="0" smtClean="0"/>
              <a:t>формируется </a:t>
            </a:r>
            <a:r>
              <a:rPr lang="ru-RU" dirty="0">
                <a:solidFill>
                  <a:srgbClr val="FF0000"/>
                </a:solidFill>
              </a:rPr>
              <a:t>побуквенное чтение, изменение структуры слова. При стечении согласных пропускаются буквы, между двумя согласными вставляется гласный, слоги переставляются, пропускаются.</a:t>
            </a:r>
          </a:p>
          <a:p>
            <a:r>
              <a:rPr lang="ru-RU" dirty="0" smtClean="0"/>
              <a:t>Психологическая симптоматика -  </a:t>
            </a:r>
            <a:r>
              <a:rPr lang="ru-RU" dirty="0" smtClean="0">
                <a:solidFill>
                  <a:srgbClr val="FF0000"/>
                </a:solidFill>
              </a:rPr>
              <a:t>сложности </a:t>
            </a:r>
            <a:r>
              <a:rPr lang="ru-RU" dirty="0">
                <a:solidFill>
                  <a:srgbClr val="FF0000"/>
                </a:solidFill>
              </a:rPr>
              <a:t>с пространственным ориентированием, неточно определяются формы, величины.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2170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Фонематическая дислексия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3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4006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Направления </a:t>
            </a:r>
            <a:r>
              <a:rPr lang="ru-RU" b="1" dirty="0"/>
              <a:t>коррекционной </a:t>
            </a:r>
            <a:r>
              <a:rPr lang="ru-RU" b="1" dirty="0" smtClean="0"/>
              <a:t>работы:</a:t>
            </a:r>
            <a:endParaRPr lang="ru-RU" dirty="0"/>
          </a:p>
          <a:p>
            <a:pPr marL="0" lv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Развитие фонематического </a:t>
            </a:r>
            <a:r>
              <a:rPr lang="ru-RU" b="1" dirty="0" smtClean="0">
                <a:solidFill>
                  <a:srgbClr val="FF0000"/>
                </a:solidFill>
              </a:rPr>
              <a:t>восприятия</a:t>
            </a:r>
          </a:p>
          <a:p>
            <a:pPr lvl="0"/>
            <a:r>
              <a:rPr lang="ru-RU" dirty="0" smtClean="0"/>
              <a:t> –знакомство </a:t>
            </a:r>
            <a:r>
              <a:rPr lang="ru-RU" dirty="0"/>
              <a:t>с изолированным звуком, связанным с конкретным образом; </a:t>
            </a:r>
            <a:endParaRPr lang="ru-RU" dirty="0" smtClean="0"/>
          </a:p>
          <a:p>
            <a:pPr lvl="0"/>
            <a:r>
              <a:rPr lang="ru-RU" dirty="0" smtClean="0"/>
              <a:t>различение </a:t>
            </a:r>
            <a:r>
              <a:rPr lang="ru-RU" dirty="0"/>
              <a:t>изолированных звуков, связанных с конкретным образом; </a:t>
            </a:r>
            <a:endParaRPr lang="ru-RU" dirty="0" smtClean="0"/>
          </a:p>
          <a:p>
            <a:pPr lvl="0"/>
            <a:r>
              <a:rPr lang="ru-RU" dirty="0" smtClean="0"/>
              <a:t>узнавание </a:t>
            </a:r>
            <a:r>
              <a:rPr lang="ru-RU" dirty="0"/>
              <a:t>звука в слове; </a:t>
            </a:r>
            <a:endParaRPr lang="ru-RU" dirty="0" smtClean="0"/>
          </a:p>
          <a:p>
            <a:pPr lvl="0"/>
            <a:r>
              <a:rPr lang="ru-RU" dirty="0" smtClean="0"/>
              <a:t>определение </a:t>
            </a:r>
            <a:r>
              <a:rPr lang="ru-RU" dirty="0"/>
              <a:t>места звука в слове; </a:t>
            </a:r>
            <a:endParaRPr lang="ru-RU" dirty="0" smtClean="0"/>
          </a:p>
          <a:p>
            <a:pPr lvl="0"/>
            <a:r>
              <a:rPr lang="ru-RU" dirty="0" smtClean="0"/>
              <a:t>различение </a:t>
            </a:r>
            <a:r>
              <a:rPr lang="ru-RU" dirty="0"/>
              <a:t>на слух в словах звуков, близких по звучанию или артикуляции; </a:t>
            </a:r>
            <a:endParaRPr lang="ru-RU" dirty="0" smtClean="0"/>
          </a:p>
          <a:p>
            <a:pPr lvl="0"/>
            <a:r>
              <a:rPr lang="ru-RU" dirty="0" smtClean="0"/>
              <a:t>придумывание </a:t>
            </a:r>
            <a:r>
              <a:rPr lang="ru-RU" dirty="0"/>
              <a:t>слов на определенный звук.</a:t>
            </a:r>
          </a:p>
          <a:p>
            <a:pPr marL="0" lv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Ф</a:t>
            </a:r>
            <a:r>
              <a:rPr lang="ru-RU" b="1" dirty="0" smtClean="0">
                <a:solidFill>
                  <a:srgbClr val="FF0000"/>
                </a:solidFill>
              </a:rPr>
              <a:t>ормированием </a:t>
            </a:r>
            <a:r>
              <a:rPr lang="ru-RU" b="1" dirty="0">
                <a:solidFill>
                  <a:srgbClr val="FF0000"/>
                </a:solidFill>
              </a:rPr>
              <a:t>навыка анализа и </a:t>
            </a:r>
            <a:r>
              <a:rPr lang="ru-RU" b="1" dirty="0" smtClean="0">
                <a:solidFill>
                  <a:srgbClr val="FF0000"/>
                </a:solidFill>
              </a:rPr>
              <a:t>синтеза</a:t>
            </a:r>
          </a:p>
          <a:p>
            <a:pPr marL="0" lvl="0" indent="0">
              <a:buNone/>
            </a:pPr>
            <a:r>
              <a:rPr lang="ru-RU" dirty="0" smtClean="0"/>
              <a:t>Дети </a:t>
            </a:r>
            <a:r>
              <a:rPr lang="ru-RU" dirty="0"/>
              <a:t>должны уметь выделять звук, слог, составлять схему предложения. В качестве отработки навыка предлагаются задания с дописыванием букв, слогов.</a:t>
            </a:r>
          </a:p>
          <a:p>
            <a:pPr marL="0" lv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Расширение словарного запаса.</a:t>
            </a:r>
          </a:p>
          <a:p>
            <a:pPr marL="0" lv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Развитие ВПФ – памяти, внимания, мышления.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3035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Семантическая дислексия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3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Семантическая дислексия </a:t>
            </a:r>
            <a:r>
              <a:rPr lang="ru-RU" b="1" dirty="0"/>
              <a:t>- </a:t>
            </a:r>
            <a:r>
              <a:rPr lang="ru-RU" dirty="0"/>
              <a:t>(механическое чтение) проявляется в нарушении понимания прочитанных слов, предложений, текста при технически правильном чтении, т. е. слово, предложение, текст не искажаются в процессе чтения. </a:t>
            </a:r>
          </a:p>
          <a:p>
            <a:pPr marL="0" indent="0">
              <a:buNone/>
            </a:pPr>
            <a:r>
              <a:rPr lang="ru-RU" dirty="0"/>
              <a:t>Эти нарушения могут отмечаться при </a:t>
            </a:r>
            <a:r>
              <a:rPr lang="ru-RU" dirty="0" err="1"/>
              <a:t>послоговом</a:t>
            </a:r>
            <a:r>
              <a:rPr lang="ru-RU" dirty="0"/>
              <a:t> чтении. После прочтения слова по слогам дети не могут показать соответствующую картинку, ответить на вопрос, связанный со значением хорошо известного слова. Нарушения понимания читаемых предложений могут наблюдаться и при синтетическом чтении, т. е. чтении целыми словами.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1177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Дислексия </a:t>
            </a:r>
            <a:br>
              <a:rPr lang="ru-RU" b="1" dirty="0">
                <a:solidFill>
                  <a:schemeClr val="accent3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Причины семантической дислексии</a:t>
            </a:r>
            <a:r>
              <a:rPr lang="ru-RU" dirty="0" smtClean="0">
                <a:solidFill>
                  <a:srgbClr val="FF0000"/>
                </a:solidFill>
              </a:rPr>
              <a:t>:</a:t>
            </a:r>
            <a:endParaRPr lang="ru-RU" dirty="0">
              <a:solidFill>
                <a:srgbClr val="FF0000"/>
              </a:solidFill>
            </a:endParaRPr>
          </a:p>
          <a:p>
            <a:pPr lvl="0"/>
            <a:r>
              <a:rPr lang="ru-RU" dirty="0"/>
              <a:t>трудности </a:t>
            </a:r>
            <a:r>
              <a:rPr lang="ru-RU" dirty="0" err="1"/>
              <a:t>звуко</a:t>
            </a:r>
            <a:r>
              <a:rPr lang="ru-RU" dirty="0"/>
              <a:t>-слогового синтеза</a:t>
            </a:r>
          </a:p>
          <a:p>
            <a:pPr lvl="0"/>
            <a:r>
              <a:rPr lang="ru-RU" dirty="0" smtClean="0"/>
              <a:t> нечеткость</a:t>
            </a:r>
            <a:r>
              <a:rPr lang="ru-RU" dirty="0"/>
              <a:t>, недифференцированность у ребенка  представлений о синтаксических связях внутри предложения.</a:t>
            </a:r>
          </a:p>
          <a:p>
            <a:pPr lvl="0"/>
            <a:r>
              <a:rPr lang="ru-RU" dirty="0"/>
              <a:t>разделение слова на слоги в процессе чтения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82224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Дислексия </a:t>
            </a:r>
            <a:br>
              <a:rPr lang="ru-RU" b="1" dirty="0">
                <a:solidFill>
                  <a:schemeClr val="accent3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В результате нарушения фонематического и слогового синтеза дети не узнают слова, если они разделены на части в процессе </a:t>
            </a:r>
            <a:r>
              <a:rPr lang="ru-RU" dirty="0" err="1"/>
              <a:t>послогового</a:t>
            </a:r>
            <a:r>
              <a:rPr lang="ru-RU" dirty="0"/>
              <a:t> чтения, не способны объединить в единое значимое целое последовательно произнесенные слоги.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Они </a:t>
            </a:r>
            <a:r>
              <a:rPr lang="ru-RU" dirty="0"/>
              <a:t>читают механически, без понимания смысла читаемого. У детей оказывается недостаточно сформированной способность синтезировать, восстанавливать в представлении искусственно разделенную на слоги устную речь.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07676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774</Words>
  <Application>Microsoft Office PowerPoint</Application>
  <PresentationFormat>Экран (4:3)</PresentationFormat>
  <Paragraphs>100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Calibri</vt:lpstr>
      <vt:lpstr>Тема Office</vt:lpstr>
      <vt:lpstr>Дислексия. Виды дислексии. Коррекция. </vt:lpstr>
      <vt:lpstr>Дислексия  </vt:lpstr>
      <vt:lpstr>Дислексия  </vt:lpstr>
      <vt:lpstr>Дислексия  </vt:lpstr>
      <vt:lpstr>Фонематическая дислексия  </vt:lpstr>
      <vt:lpstr>Фонематическая дислексия  </vt:lpstr>
      <vt:lpstr>Семантическая дислексия  </vt:lpstr>
      <vt:lpstr>Дислексия  </vt:lpstr>
      <vt:lpstr>Дислексия  </vt:lpstr>
      <vt:lpstr>Семантическая дислексия  </vt:lpstr>
      <vt:lpstr>Аграмматическая дислексия  </vt:lpstr>
      <vt:lpstr>Мнестическая дислексия  </vt:lpstr>
      <vt:lpstr>Оптическая дислексия  </vt:lpstr>
      <vt:lpstr>Оптическая дислексия  </vt:lpstr>
      <vt:lpstr>Тактильная дислексия  </vt:lpstr>
      <vt:lpstr>Игры и задания </vt:lpstr>
      <vt:lpstr>Игры и задания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слухового восприятия у детей-инвалидов после кохлеарной имплантации и слухопротезирования</dc:title>
  <dc:creator>Марина Александровна</dc:creator>
  <cp:lastModifiedBy>Марина Александровна</cp:lastModifiedBy>
  <cp:revision>29</cp:revision>
  <dcterms:created xsi:type="dcterms:W3CDTF">2015-01-01T11:27:41Z</dcterms:created>
  <dcterms:modified xsi:type="dcterms:W3CDTF">2025-12-23T13:48:09Z</dcterms:modified>
</cp:coreProperties>
</file>